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83" r:id="rId10"/>
    <p:sldId id="263" r:id="rId11"/>
    <p:sldId id="284" r:id="rId12"/>
    <p:sldId id="285" r:id="rId13"/>
    <p:sldId id="265" r:id="rId14"/>
    <p:sldId id="266" r:id="rId15"/>
    <p:sldId id="267" r:id="rId16"/>
    <p:sldId id="268" r:id="rId17"/>
    <p:sldId id="286" r:id="rId18"/>
    <p:sldId id="269" r:id="rId19"/>
    <p:sldId id="270" r:id="rId20"/>
    <p:sldId id="272" r:id="rId21"/>
    <p:sldId id="287" r:id="rId22"/>
    <p:sldId id="273" r:id="rId23"/>
    <p:sldId id="274" r:id="rId24"/>
    <p:sldId id="276" r:id="rId25"/>
    <p:sldId id="279" r:id="rId26"/>
    <p:sldId id="278" r:id="rId27"/>
    <p:sldId id="280" r:id="rId28"/>
    <p:sldId id="277" r:id="rId29"/>
    <p:sldId id="282" r:id="rId30"/>
    <p:sldId id="281" r:id="rId31"/>
    <p:sldId id="288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0066"/>
    <a:srgbClr val="DDDDDD"/>
    <a:srgbClr val="EAEAEA"/>
    <a:srgbClr val="C0C0C0"/>
    <a:srgbClr val="5F5F5F"/>
    <a:srgbClr val="969696"/>
    <a:srgbClr val="3C605F"/>
    <a:srgbClr val="85BA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80" d="100"/>
          <a:sy n="80" d="100"/>
        </p:scale>
        <p:origin x="-5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оптимальное соотношение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оптимальное соотношение 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Лист1!$A$2:$A$5</c:f>
              <c:strCache>
                <c:ptCount val="4"/>
                <c:pt idx="0">
                  <c:v>печатные материалы </c:v>
                </c:pt>
                <c:pt idx="1">
                  <c:v>учебные материалы в сети</c:v>
                </c:pt>
                <c:pt idx="2">
                  <c:v>ВКС</c:v>
                </c:pt>
                <c:pt idx="3">
                  <c:v>другое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35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3239173228346512"/>
          <c:y val="0.16911023622047253"/>
          <c:w val="0.31969160104986893"/>
          <c:h val="0.83088976377952761"/>
        </c:manualLayout>
      </c:layout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F5CAF2-3621-45B4-910A-9FCA49AE6C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07B3B6-AA0F-40CA-92D2-49E52A2F75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680F7-6516-43FF-B13E-C45747DCDCC2}" type="slidenum">
              <a:rPr lang="ru-RU"/>
              <a:pPr/>
              <a:t>1</a:t>
            </a:fld>
            <a:endParaRPr lang="ru-RU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4038600"/>
            <a:ext cx="7924800" cy="94773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972050"/>
            <a:ext cx="7924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F6EA72F-0942-4D47-905C-10D46DFF5981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288C256-88CC-4C77-8397-61A9C384E9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AC2030-B645-415C-92ED-29F6567C41A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F5A2F-119A-483D-8445-5EB5B69569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67550" y="76200"/>
            <a:ext cx="1847850" cy="6477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76200"/>
            <a:ext cx="5391150" cy="6477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9DA472-29E6-40BB-9B19-E462CF0AA8F8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1170D-E647-4FB3-A1A1-606B712333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71AEC-65BD-469C-8513-E75034ABFB41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E04B0-8A07-4566-8320-9BBB51DA00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2C1AEA-6ED9-448F-B7D0-229560C23A4C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E88B-52EA-46E1-AC9A-55E76A0D08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295400"/>
            <a:ext cx="3619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1295400"/>
            <a:ext cx="3619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D114E4-F9AC-4560-8FCC-9AC3D4C14766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DB942-B385-4E04-BB92-AEFE02AE5F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CA4096-654D-4705-84B4-FCE32E1313FA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AFC6C-3316-419F-ABD5-EB483D91B5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58C280-99A7-4C8D-8955-CE25D308AF54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F9FF3-E500-4CF6-AA1F-1D1B51DAFF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3D8EF2-60C2-491C-AAD6-580ABC9966D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A102-1B3C-44D3-9BC9-067CB187E6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1912D8-B9FD-4571-B693-FB92B79FD987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EB3F8-ABB8-4610-B9C7-797E65BF2A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D091B1-C757-43DA-9559-3220C2AB186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6436D-51E4-467C-9B7C-D51C4AA3FB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76200"/>
            <a:ext cx="7381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524000" y="1295400"/>
            <a:ext cx="7391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C00ADC8-AFD3-4EE0-8248-03263AEE09F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5D2F81-08B7-4EFE-A92A-CA05D7282C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hyperlink" Target="https://sites.google.com/site/distbelovo/?openMoreActionMenu=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e.km-school.ru/" TargetMode="External"/><Relationship Id="rId7" Type="http://schemas.openxmlformats.org/officeDocument/2006/relationships/hyperlink" Target="http://www.eidos.ru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hyperlink" Target="http://www.internet-school.ru/" TargetMode="External"/><Relationship Id="rId10" Type="http://schemas.openxmlformats.org/officeDocument/2006/relationships/image" Target="../media/image23.jpeg"/><Relationship Id="rId4" Type="http://schemas.openxmlformats.org/officeDocument/2006/relationships/image" Target="../media/image20.jpeg"/><Relationship Id="rId9" Type="http://schemas.openxmlformats.org/officeDocument/2006/relationships/hyperlink" Target="http://dospo.ru/index.htm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43;&#1083;&#1072;&#1074;&#1072;%207%20&#1047;&#1072;&#1082;&#1086;&#1085;&#1072;%20&#1086;&#1073;%20&#1086;&#1073;&#1088;&#1072;&#1079;&#1086;&#1074;&#1072;&#1085;&#1080;&#1080;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&#1057;&#1090;&#1072;&#1090;&#1100;&#1103;%2019.doc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11.11.11\&#1056;&#1072;&#1073;&#1086;&#1095;&#1080;&#1081;%20&#1089;&#1090;&#1086;&#1083;\&#1044;&#1080;&#1089;&#1090;.&#1086;&#1073;.%2031.10.12\&#1058;&#1077;&#1093;&#1085;&#1086;&#1083;&#1086;&#1075;&#1080;&#1103;%20MOO,%20&#1052;&#1059;&#1044;,%20&#1048;&#1056;&#1057;.docx" TargetMode="External"/><Relationship Id="rId2" Type="http://schemas.openxmlformats.org/officeDocument/2006/relationships/hyperlink" Target="file:///C:\Documents%20and%20Settings\11.11.11\&#1056;&#1072;&#1073;&#1086;&#1095;&#1080;&#1081;%20&#1089;&#1090;&#1086;&#1083;\&#1044;&#1080;&#1089;&#1090;.&#1086;&#1073;.%2031.10.12\&#1058;&#1077;&#1083;&#1077;&#1082;&#1086;&#1085;&#1092;&#1077;&#1088;&#1077;&#1085;&#1094;&#1080;&#1080;.docx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hyperlink" Target="file:///C:\Documents%20and%20Settings\11.11.11\&#1056;&#1072;&#1073;&#1086;&#1095;&#1080;&#1081;%20&#1089;&#1090;&#1086;&#1083;\&#1044;&#1080;&#1089;&#1090;.&#1086;&#1073;.%2031.10.12\&#1058;&#1077;&#1093;&#1085;&#1086;&#1083;&#1086;&#1075;&#1080;&#1103;%20WWW.docx" TargetMode="External"/><Relationship Id="rId4" Type="http://schemas.openxmlformats.org/officeDocument/2006/relationships/hyperlink" Target="file:///C:\Documents%20and%20Settings\11.11.11\&#1056;&#1072;&#1073;&#1086;&#1095;&#1080;&#1081;%20&#1089;&#1090;&#1086;&#1083;\&#1044;&#1080;&#1089;&#1090;.&#1086;&#1073;.%2031.10.12\&#1057;&#1087;&#1080;&#1089;&#1086;&#1082;%20&#1088;&#1072;&#1089;&#1089;&#1099;&#1083;&#1082;&#1080;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file:///C:\Documents%20and%20Settings\11.11.11\&#1056;&#1072;&#1073;&#1086;&#1095;&#1080;&#1081;%20&#1089;&#1090;&#1086;&#1083;\&#1044;&#1080;&#1089;&#1090;.&#1086;&#1073;.%2031.10.12\&#1058;&#1077;&#1093;&#1085;&#1086;&#1083;&#1086;&#1075;&#1080;&#1103;%20FTP.docx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istant.ioso.ru/" TargetMode="Externa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distant.ioso.ru/" TargetMode="External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distant.ioso.ru/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distant.ioso.ru/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net-school.ru/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20.jpeg"/><Relationship Id="rId2" Type="http://schemas.openxmlformats.org/officeDocument/2006/relationships/hyperlink" Target="http://distant.ioso.r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.km-school.ru/" TargetMode="External"/><Relationship Id="rId11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hyperlink" Target="http://docs.moodle.org/" TargetMode="External"/><Relationship Id="rId4" Type="http://schemas.openxmlformats.org/officeDocument/2006/relationships/hyperlink" Target="http://www.prometeus.ru/" TargetMode="External"/><Relationship Id="rId9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learn.ru/categories/2-novosti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hyperlink" Target="http://belovo76mousosh.smartlearn.ru/" TargetMode="Externa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43;&#1083;&#1072;&#1074;&#1072;%207%20&#1047;&#1072;&#1082;&#1086;&#1085;&#1072;%20&#1086;&#1073;%20&#1086;&#1073;&#1088;&#1072;&#1079;&#1086;&#1074;&#1072;&#1085;&#1080;&#1080;.docx" TargetMode="Externa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hyperlink" Target="https://sites.google.com/site/distbelovo/?openMoreActionMenu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43;&#1083;&#1072;&#1074;&#1072;%207%20&#1047;&#1072;&#1082;&#1086;&#1085;&#1072;%20&#1086;&#1073;%20&#1086;&#1073;&#1088;&#1072;&#1079;&#1086;&#1074;&#1072;&#1085;&#1080;&#1080;.docx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000504"/>
            <a:ext cx="7924800" cy="947738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endParaRPr lang="nl-NL" sz="4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48" y="5000636"/>
            <a:ext cx="7924800" cy="89535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одержание , формы, средства</a:t>
            </a:r>
            <a:endParaRPr lang="nl-NL" sz="32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4692" name="Picture 4" descr="C:\Documents and Settings\11.11.11\Рабочий стол\Дист.об. 31.10.12\Chapter2_clip_image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428736"/>
            <a:ext cx="2952771" cy="2214578"/>
          </a:xfrm>
          <a:prstGeom prst="roundRect">
            <a:avLst/>
          </a:prstGeom>
          <a:noFill/>
          <a:effectLst>
            <a:softEdge rad="317500"/>
          </a:effectLst>
        </p:spPr>
      </p:pic>
      <p:pic>
        <p:nvPicPr>
          <p:cNvPr id="114693" name="Picture 5" descr="C:\Documents and Settings\11.11.11\Рабочий стол\Дист.об. 31.10.12\телешкол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0"/>
            <a:ext cx="3218178" cy="2071702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14694" name="Picture 6" descr="C:\Documents and Settings\11.11.11\Рабочий стол\Дист.об. 31.10.12\эйдос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0"/>
            <a:ext cx="3612454" cy="2143140"/>
          </a:xfrm>
          <a:prstGeom prst="ellipse">
            <a:avLst/>
          </a:prstGeom>
          <a:noFill/>
          <a:effectLst>
            <a:softEdge rad="317500"/>
          </a:effectLst>
        </p:spPr>
      </p:pic>
      <p:sp>
        <p:nvSpPr>
          <p:cNvPr id="7" name="Дата 6"/>
          <p:cNvSpPr>
            <a:spLocks noGrp="1"/>
          </p:cNvSpPr>
          <p:nvPr>
            <p:ph type="dt" sz="quarter" idx="2"/>
          </p:nvPr>
        </p:nvSpPr>
        <p:spPr/>
        <p:txBody>
          <a:bodyPr/>
          <a:lstStyle/>
          <a:p>
            <a:fld id="{BA1B82CA-D8BE-451C-AFB1-FC9FB4EF9D29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288C256-88CC-4C77-8397-61A9C384E9A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1026" name="Picture 2" descr="C:\Documents and Settings\11.11.11\Рабочий стол\Дист.об. 31.10.12\почт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79736" y="5286364"/>
            <a:ext cx="2464264" cy="1571636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85860"/>
            <a:ext cx="4000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 smtClean="0"/>
              <a:t>Закон об образовании Кемеровской области:</a:t>
            </a:r>
          </a:p>
          <a:p>
            <a:r>
              <a:rPr lang="ru-RU" dirty="0" smtClean="0"/>
              <a:t>…обеспечение  </a:t>
            </a:r>
            <a:r>
              <a:rPr lang="ru-RU" dirty="0"/>
              <a:t>вхождения  в международное информационное и коммуникационное пространство, в том числе за счет </a:t>
            </a:r>
            <a:r>
              <a:rPr lang="ru-RU" b="1" dirty="0">
                <a:solidFill>
                  <a:srgbClr val="C00000"/>
                </a:solidFill>
              </a:rPr>
              <a:t>распространения технологий дистанционного </a:t>
            </a:r>
            <a:r>
              <a:rPr lang="ru-RU" b="1" dirty="0" smtClean="0">
                <a:solidFill>
                  <a:srgbClr val="C00000"/>
                </a:solidFill>
              </a:rPr>
              <a:t>обучения</a:t>
            </a:r>
            <a:r>
              <a:rPr lang="ru-RU" dirty="0" smtClean="0"/>
              <a:t>…</a:t>
            </a:r>
            <a:endParaRPr lang="ru-RU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1357298"/>
            <a:ext cx="32861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РАСПОРЯЖЕНИЕ   </a:t>
            </a:r>
            <a:r>
              <a:rPr lang="ru-RU" b="1" dirty="0"/>
              <a:t>КОЛЛЕГИИ  АДМИНИСТРАЦИИ КЕМЕРОВСКОЙ ОБЛАСТИ</a:t>
            </a:r>
            <a:r>
              <a:rPr lang="ru-RU" dirty="0"/>
              <a:t>  от « 2 » февраля 2012 г.  № </a:t>
            </a:r>
            <a:r>
              <a:rPr lang="ru-RU" dirty="0" smtClean="0"/>
              <a:t>49-р</a:t>
            </a:r>
          </a:p>
          <a:p>
            <a:r>
              <a:rPr lang="ru-RU" sz="2000" dirty="0" smtClean="0"/>
              <a:t>…к </a:t>
            </a:r>
            <a:r>
              <a:rPr lang="ru-RU" sz="2000" dirty="0"/>
              <a:t>концу 2012 г </a:t>
            </a:r>
            <a:r>
              <a:rPr lang="ru-RU" sz="2000" b="1" dirty="0"/>
              <a:t>доля общеобразовательных учреждений, </a:t>
            </a:r>
            <a:r>
              <a:rPr lang="ru-RU" sz="2000" dirty="0"/>
              <a:t>осуществляющих </a:t>
            </a:r>
            <a:r>
              <a:rPr lang="ru-RU" sz="2000" b="1" dirty="0">
                <a:solidFill>
                  <a:srgbClr val="C00000"/>
                </a:solidFill>
              </a:rPr>
              <a:t>дистанционное обучение </a:t>
            </a:r>
            <a:r>
              <a:rPr lang="ru-RU" sz="2000" dirty="0"/>
              <a:t>обучающихся, </a:t>
            </a:r>
            <a:r>
              <a:rPr lang="ru-RU" sz="2000" dirty="0" smtClean="0"/>
              <a:t>планируется  </a:t>
            </a:r>
            <a:r>
              <a:rPr lang="ru-RU" sz="2000" dirty="0"/>
              <a:t>увеличить  до  </a:t>
            </a:r>
            <a:r>
              <a:rPr lang="ru-RU" sz="2000" b="1" dirty="0">
                <a:solidFill>
                  <a:srgbClr val="C00000"/>
                </a:solidFill>
              </a:rPr>
              <a:t>38 </a:t>
            </a:r>
            <a:r>
              <a:rPr lang="ru-RU" sz="2000" b="1" dirty="0" smtClean="0">
                <a:solidFill>
                  <a:srgbClr val="C00000"/>
                </a:solidFill>
              </a:rPr>
              <a:t>%</a:t>
            </a:r>
            <a:r>
              <a:rPr lang="ru-RU" sz="2000" dirty="0" smtClean="0"/>
              <a:t>...</a:t>
            </a:r>
            <a:endParaRPr lang="ru-RU" sz="2000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485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344F-8CE3-4F9E-83C4-D75126D593D9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285860"/>
            <a:ext cx="3357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 smtClean="0"/>
              <a:t>Приказ № 189</a:t>
            </a:r>
            <a:r>
              <a:rPr lang="ru-RU" dirty="0" smtClean="0"/>
              <a:t> от 28.04.12 «О внедрении дистанционного обучения»</a:t>
            </a:r>
            <a:endParaRPr lang="ru-RU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1285860"/>
            <a:ext cx="32861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Приказ № 290</a:t>
            </a:r>
            <a:r>
              <a:rPr lang="ru-RU" sz="2000" dirty="0" smtClean="0"/>
              <a:t> от </a:t>
            </a:r>
            <a:r>
              <a:rPr lang="ru-RU" dirty="0" smtClean="0"/>
              <a:t>10.07.2012  «О мероприятиях по внедрению дистанционного обучения»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485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344F-8CE3-4F9E-83C4-D75126D593D9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14480" y="3786190"/>
            <a:ext cx="7200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МБОУ СОШ № 8,16,19,14,32,37,24,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МБНОУ «Гимназия № 1» получили оборудование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ВКС и выбрали направления реализации ДО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1214446" cy="191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485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344F-8CE3-4F9E-83C4-D75126D593D9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1214446" cy="191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Documents and Settings\11.11.11\Рабочий стол\Дист.об. 31.10.12\до.jpg">
            <a:hlinkClick r:id="rId4" tooltip="Дистанционное обучение в городе Белово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64094" y="1432454"/>
            <a:ext cx="7304542" cy="4606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85860"/>
            <a:ext cx="735811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• обеспечение возможности обучения </a:t>
            </a:r>
            <a:r>
              <a:rPr lang="ru-RU" b="1" dirty="0"/>
              <a:t>по отдельным предметам с использованием дистанционных технологий;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обеспечение доступности качественного общего образования </a:t>
            </a:r>
            <a:r>
              <a:rPr lang="ru-RU" b="1" dirty="0"/>
              <a:t>на профильном уровне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 smtClean="0"/>
              <a:t>• </a:t>
            </a:r>
            <a:r>
              <a:rPr lang="ru-RU" dirty="0"/>
              <a:t>повышение </a:t>
            </a:r>
            <a:r>
              <a:rPr lang="ru-RU" b="1" dirty="0"/>
              <a:t>качества </a:t>
            </a:r>
            <a:r>
              <a:rPr lang="ru-RU" dirty="0"/>
              <a:t>общего образования в </a:t>
            </a:r>
            <a:r>
              <a:rPr lang="ru-RU" b="1" dirty="0"/>
              <a:t>малокомплектных школах</a:t>
            </a:r>
            <a:r>
              <a:rPr lang="ru-RU" dirty="0"/>
              <a:t>;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обеспечение </a:t>
            </a:r>
            <a:r>
              <a:rPr lang="ru-RU" b="1" dirty="0"/>
              <a:t>доступности общего образования для детей-инвалидов </a:t>
            </a:r>
            <a:r>
              <a:rPr lang="ru-RU" dirty="0"/>
              <a:t>и детей с ограниченными возможностями здоровья, детей, имеющих  поведенческие проблемы;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483569" cy="111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8B9B-277A-413F-A944-FE8255670C7C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85860"/>
            <a:ext cx="7358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• обеспечение </a:t>
            </a:r>
            <a:r>
              <a:rPr lang="ru-RU" b="1" dirty="0" smtClean="0"/>
              <a:t>доступности общего образования для детей, имеющих временные ограничения </a:t>
            </a:r>
            <a:r>
              <a:rPr lang="ru-RU" dirty="0" smtClean="0"/>
              <a:t>возможностей здоровья и не имеющих возможности регулярно посещать образовательные учреждения (находящихся на госпитализации в медицинских учреждениях, санатории, дома и т.п.);</a:t>
            </a:r>
          </a:p>
          <a:p>
            <a:endParaRPr lang="ru-RU" dirty="0" smtClean="0"/>
          </a:p>
          <a:p>
            <a:r>
              <a:rPr lang="ru-RU" dirty="0" smtClean="0"/>
              <a:t>• обеспечение возможности продолжения образовательного процесса </a:t>
            </a:r>
            <a:r>
              <a:rPr lang="ru-RU" b="1" dirty="0" smtClean="0"/>
              <a:t>в условиях введения карантина;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465545" cy="97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7E2A-8146-452F-92BF-F4B517D628CD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85860"/>
            <a:ext cx="7358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• обеспечение возможности </a:t>
            </a:r>
            <a:r>
              <a:rPr lang="ru-RU" b="1" dirty="0" smtClean="0"/>
              <a:t>дополнительного образования;</a:t>
            </a:r>
          </a:p>
          <a:p>
            <a:endParaRPr lang="ru-RU" dirty="0" smtClean="0"/>
          </a:p>
          <a:p>
            <a:r>
              <a:rPr lang="ru-RU" dirty="0" smtClean="0"/>
              <a:t>• обеспечение </a:t>
            </a:r>
            <a:r>
              <a:rPr lang="ru-RU" b="1" dirty="0" smtClean="0"/>
              <a:t>возможности получения общего образования </a:t>
            </a:r>
            <a:r>
              <a:rPr lang="ru-RU" dirty="0" smtClean="0"/>
              <a:t>с использованием дистанционных технологий (например, учащиеся, временно находящиеся в другом от основного места проживания городе: длительная командировка родителей, участие в спортивных соревнованиях и творческих и интеллектуальных конкурсах и т.п.).</a:t>
            </a:r>
          </a:p>
          <a:p>
            <a:r>
              <a:rPr lang="ru-RU" dirty="0" smtClean="0"/>
              <a:t> 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43050"/>
            <a:ext cx="1490597" cy="99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BF39-D5AC-456C-81DA-36DDE1DDFA50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85860"/>
            <a:ext cx="735811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• формирование </a:t>
            </a:r>
            <a:r>
              <a:rPr lang="ru-RU" sz="2800" b="1" dirty="0"/>
              <a:t>нормативной базы </a:t>
            </a:r>
            <a:r>
              <a:rPr lang="ru-RU" sz="2800" dirty="0"/>
              <a:t>электронного дистанционного обучения;</a:t>
            </a:r>
          </a:p>
          <a:p>
            <a:r>
              <a:rPr lang="ru-RU" sz="2800" dirty="0"/>
              <a:t>• формирование </a:t>
            </a:r>
            <a:r>
              <a:rPr lang="ru-RU" sz="2800" b="1" dirty="0"/>
              <a:t>материально-технической базы </a:t>
            </a:r>
            <a:r>
              <a:rPr lang="ru-RU" sz="2800" dirty="0"/>
              <a:t>электронного дистанционного обучения;</a:t>
            </a:r>
          </a:p>
          <a:p>
            <a:r>
              <a:rPr lang="ru-RU" sz="2800" dirty="0"/>
              <a:t>• отработка </a:t>
            </a:r>
            <a:r>
              <a:rPr lang="ru-RU" sz="2800" b="1" dirty="0"/>
              <a:t>моделей</a:t>
            </a:r>
            <a:r>
              <a:rPr lang="ru-RU" sz="2800" dirty="0"/>
              <a:t> организации электронного дистанционного обучения;</a:t>
            </a:r>
          </a:p>
          <a:p>
            <a:r>
              <a:rPr lang="ru-RU" sz="2800" dirty="0"/>
              <a:t>• </a:t>
            </a:r>
            <a:r>
              <a:rPr lang="ru-RU" sz="2800" b="1" dirty="0"/>
              <a:t>подготовка кадров</a:t>
            </a:r>
            <a:r>
              <a:rPr lang="ru-RU" sz="2800" dirty="0"/>
              <a:t>, владеющих методиками электронного дистанционного обучения;</a:t>
            </a:r>
          </a:p>
          <a:p>
            <a:r>
              <a:rPr lang="ru-RU" sz="2800" dirty="0"/>
              <a:t>• обеспечение </a:t>
            </a:r>
            <a:r>
              <a:rPr lang="ru-RU" sz="2800" b="1" dirty="0"/>
              <a:t>методической поддержки </a:t>
            </a:r>
            <a:r>
              <a:rPr lang="ru-RU" sz="2800" dirty="0"/>
              <a:t>преподавателей, работающих в системе электронного дистанционного обучения.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b="1" dirty="0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0803-BB8C-48E9-86E1-9F960DF11065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  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0803-BB8C-48E9-86E1-9F960DF11065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3074" name="Picture 2" descr="C:\Documents and Settings\11.11.11\Рабочий стол\Дист.об. 31.10.12\км - школа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1571612"/>
            <a:ext cx="2928958" cy="1910190"/>
          </a:xfrm>
          <a:prstGeom prst="rect">
            <a:avLst/>
          </a:prstGeom>
          <a:noFill/>
        </p:spPr>
      </p:pic>
      <p:pic>
        <p:nvPicPr>
          <p:cNvPr id="3075" name="Picture 3" descr="C:\Documents and Settings\11.11.11\Рабочий стол\Дист.об. 31.10.12\телешкола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57422" y="3071810"/>
            <a:ext cx="3107206" cy="2000264"/>
          </a:xfrm>
          <a:prstGeom prst="rect">
            <a:avLst/>
          </a:prstGeom>
          <a:noFill/>
        </p:spPr>
      </p:pic>
      <p:pic>
        <p:nvPicPr>
          <p:cNvPr id="3076" name="Picture 4" descr="C:\Documents and Settings\11.11.11\Рабочий стол\Дист.об. 31.10.12\эйдос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72066" y="1428736"/>
            <a:ext cx="3351557" cy="1988359"/>
          </a:xfrm>
          <a:prstGeom prst="rect">
            <a:avLst/>
          </a:prstGeom>
          <a:noFill/>
        </p:spPr>
      </p:pic>
      <p:pic>
        <p:nvPicPr>
          <p:cNvPr id="3077" name="Picture 5" descr="C:\Documents and Settings\11.11.11\Рабочий стол\Дист.об. 31.10.12\колледж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0628" y="4286256"/>
            <a:ext cx="3356091" cy="1787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 bwMode="auto">
          <a:xfrm>
            <a:off x="1928794" y="1643050"/>
            <a:ext cx="6572296" cy="12858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Личностно – ориентированная система образования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928794" y="4500570"/>
            <a:ext cx="6572296" cy="12858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/>
              <a:t>Индивидуальный образовательный маршрут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 bwMode="auto">
          <a:xfrm>
            <a:off x="4714876" y="2928934"/>
            <a:ext cx="785818" cy="157163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BAA8E-A82E-46FD-B4AA-5DF9022692AD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 bwMode="auto">
          <a:xfrm>
            <a:off x="1571604" y="1285860"/>
            <a:ext cx="4500594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Интерактивности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928794" y="2143116"/>
            <a:ext cx="5857916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/>
              <a:t>Гибкости и открытости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857356" y="3929066"/>
            <a:ext cx="7072362" cy="22860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/>
              <a:t>Принцип  педагогической целесообразности применения 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новых информационных </a:t>
            </a:r>
            <a:r>
              <a:rPr lang="ru-RU" sz="3200" b="1" dirty="0" smtClean="0">
                <a:solidFill>
                  <a:srgbClr val="C00000"/>
                </a:solidFill>
              </a:rPr>
              <a:t>технологий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429124" y="3000372"/>
            <a:ext cx="4500594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Индивидуализации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413B-143A-4A52-9DFA-C297138D67D7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обучения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571612"/>
            <a:ext cx="350046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   образовательном учреждении:</a:t>
            </a:r>
          </a:p>
          <a:p>
            <a:r>
              <a:rPr lang="ru-RU" sz="3600" b="1" i="1" dirty="0"/>
              <a:t>о</a:t>
            </a:r>
            <a:r>
              <a:rPr lang="ru-RU" sz="3600" b="1" i="1" dirty="0" smtClean="0"/>
              <a:t>чная, </a:t>
            </a:r>
          </a:p>
          <a:p>
            <a:r>
              <a:rPr lang="ru-RU" sz="3600" b="1" i="1" dirty="0" err="1" smtClean="0"/>
              <a:t>очно</a:t>
            </a:r>
            <a:r>
              <a:rPr lang="ru-RU" sz="3600" b="1" i="1" dirty="0" smtClean="0"/>
              <a:t> – заочная,</a:t>
            </a:r>
          </a:p>
          <a:p>
            <a:r>
              <a:rPr lang="ru-RU" sz="3600" b="1" i="1" dirty="0" smtClean="0"/>
              <a:t>заочная 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214942" y="1643050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Вне    образовательного  учреждения:</a:t>
            </a:r>
          </a:p>
          <a:p>
            <a:r>
              <a:rPr lang="ru-RU" sz="3600" b="1" i="1" dirty="0"/>
              <a:t>с</a:t>
            </a:r>
            <a:r>
              <a:rPr lang="ru-RU" sz="3600" b="1" i="1" dirty="0" smtClean="0"/>
              <a:t>емейное</a:t>
            </a:r>
          </a:p>
          <a:p>
            <a:r>
              <a:rPr lang="ru-RU" sz="3600" b="1" i="1" dirty="0"/>
              <a:t>с</a:t>
            </a:r>
            <a:r>
              <a:rPr lang="ru-RU" sz="3600" b="1" i="1" dirty="0" smtClean="0"/>
              <a:t>амообразование  </a:t>
            </a:r>
            <a:endParaRPr lang="ru-RU" sz="3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4429132"/>
            <a:ext cx="7265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Дистанционные образовательные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технологии ДОТ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1981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3214686"/>
            <a:ext cx="1395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hlinkClick r:id="rId4" action="ppaction://hlinkfile"/>
              </a:rPr>
              <a:t>Ст. 19</a:t>
            </a:r>
            <a:endParaRPr lang="ru-RU" sz="3600" b="1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406EB-20EB-4ACA-AE20-FB5299FE9C4C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6200"/>
            <a:ext cx="8548717" cy="106680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Соотношение средств 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1214422"/>
            <a:ext cx="750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·</a:t>
            </a:r>
            <a:endParaRPr lang="ru-RU" dirty="0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C588-BEBC-4EB1-8A2C-439B75990BB8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285984" y="1571612"/>
          <a:ext cx="6500858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  ДОТ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1214422"/>
            <a:ext cx="75009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· </a:t>
            </a:r>
            <a:r>
              <a:rPr lang="ru-RU" b="1" dirty="0"/>
              <a:t>печатные</a:t>
            </a:r>
            <a:r>
              <a:rPr lang="ru-RU" dirty="0"/>
              <a:t> издания; </a:t>
            </a:r>
          </a:p>
          <a:p>
            <a:r>
              <a:rPr lang="ru-RU" dirty="0"/>
              <a:t>· </a:t>
            </a:r>
            <a:r>
              <a:rPr lang="ru-RU" b="1" dirty="0"/>
              <a:t>электронные</a:t>
            </a:r>
            <a:r>
              <a:rPr lang="ru-RU" dirty="0"/>
              <a:t> издания; </a:t>
            </a:r>
          </a:p>
          <a:p>
            <a:r>
              <a:rPr lang="ru-RU" dirty="0"/>
              <a:t>· компьютерные </a:t>
            </a:r>
            <a:r>
              <a:rPr lang="ru-RU" b="1" dirty="0"/>
              <a:t>обучающие системы </a:t>
            </a:r>
            <a:r>
              <a:rPr lang="ru-RU" dirty="0"/>
              <a:t>в обычном и </a:t>
            </a:r>
            <a:r>
              <a:rPr lang="ru-RU" dirty="0" err="1"/>
              <a:t>мультимедийном</a:t>
            </a:r>
            <a:r>
              <a:rPr lang="ru-RU" dirty="0"/>
              <a:t> вариантах; </a:t>
            </a:r>
          </a:p>
          <a:p>
            <a:r>
              <a:rPr lang="ru-RU" dirty="0"/>
              <a:t>· </a:t>
            </a:r>
            <a:r>
              <a:rPr lang="ru-RU" dirty="0" err="1"/>
              <a:t>учебноинформационные</a:t>
            </a:r>
            <a:r>
              <a:rPr lang="ru-RU" dirty="0"/>
              <a:t> </a:t>
            </a:r>
            <a:r>
              <a:rPr lang="ru-RU" b="1" dirty="0" smtClean="0"/>
              <a:t>аудиоматериалы</a:t>
            </a:r>
            <a:r>
              <a:rPr lang="ru-RU" b="1" dirty="0"/>
              <a:t> </a:t>
            </a:r>
            <a:r>
              <a:rPr lang="ru-RU" b="1" dirty="0" smtClean="0"/>
              <a:t>и  </a:t>
            </a:r>
            <a:r>
              <a:rPr lang="ru-RU" b="1" dirty="0"/>
              <a:t>видеоматериалы; </a:t>
            </a:r>
          </a:p>
          <a:p>
            <a:r>
              <a:rPr lang="ru-RU" dirty="0"/>
              <a:t>· лабораторные </a:t>
            </a:r>
            <a:r>
              <a:rPr lang="ru-RU" b="1" dirty="0"/>
              <a:t>дистанционные практикумы; </a:t>
            </a:r>
          </a:p>
          <a:p>
            <a:r>
              <a:rPr lang="ru-RU" b="1" dirty="0"/>
              <a:t>· тренажеры;</a:t>
            </a:r>
          </a:p>
          <a:p>
            <a:r>
              <a:rPr lang="ru-RU" dirty="0"/>
              <a:t>· </a:t>
            </a:r>
            <a:r>
              <a:rPr lang="ru-RU" b="1" dirty="0"/>
              <a:t>базы данных </a:t>
            </a:r>
            <a:r>
              <a:rPr lang="ru-RU" dirty="0"/>
              <a:t>и знаний с удаленным доступом;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· дидактические материалы на основе </a:t>
            </a:r>
            <a:r>
              <a:rPr lang="ru-RU" b="1" dirty="0"/>
              <a:t>экспертных обучающих систем; </a:t>
            </a:r>
          </a:p>
          <a:p>
            <a:r>
              <a:rPr lang="ru-RU" dirty="0"/>
              <a:t>· дидактические материалы на </a:t>
            </a:r>
            <a:r>
              <a:rPr lang="ru-RU" dirty="0" smtClean="0"/>
              <a:t>основе </a:t>
            </a:r>
            <a:r>
              <a:rPr lang="ru-RU" b="1" dirty="0" err="1" smtClean="0"/>
              <a:t>геоинформационных</a:t>
            </a:r>
            <a:r>
              <a:rPr lang="ru-RU" b="1" dirty="0" smtClean="0"/>
              <a:t> </a:t>
            </a:r>
            <a:r>
              <a:rPr lang="ru-RU" b="1" dirty="0"/>
              <a:t>систем</a:t>
            </a:r>
            <a:r>
              <a:rPr lang="ru-RU" dirty="0"/>
              <a:t>; </a:t>
            </a:r>
          </a:p>
          <a:p>
            <a:r>
              <a:rPr lang="ru-RU" dirty="0"/>
              <a:t>· </a:t>
            </a:r>
            <a:r>
              <a:rPr lang="ru-RU" b="1" dirty="0"/>
              <a:t>компьютерные </a:t>
            </a:r>
            <a:r>
              <a:rPr lang="ru-RU" b="1" dirty="0" smtClean="0"/>
              <a:t>сети: </a:t>
            </a:r>
            <a:r>
              <a:rPr lang="ru-RU" dirty="0" smtClean="0"/>
              <a:t>локальные, сети Интернета</a:t>
            </a:r>
            <a:endParaRPr lang="ru-RU" dirty="0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65" cy="152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C588-BEBC-4EB1-8A2C-439B75990BB8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  ДОТ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1357298"/>
            <a:ext cx="721523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/>
              <a:t> </a:t>
            </a:r>
            <a:r>
              <a:rPr lang="ru-RU" sz="2800" b="1" u="sng" dirty="0" smtClean="0"/>
              <a:t>по </a:t>
            </a:r>
            <a:r>
              <a:rPr lang="ru-RU" sz="2800" b="1" u="sng" dirty="0"/>
              <a:t>технологии передачи данных на </a:t>
            </a:r>
            <a:r>
              <a:rPr lang="ru-RU" sz="2800" b="1" u="sng" dirty="0" smtClean="0"/>
              <a:t>расстояние:</a:t>
            </a:r>
            <a:endParaRPr lang="ru-RU" sz="2800" b="1" u="sng" dirty="0"/>
          </a:p>
          <a:p>
            <a:r>
              <a:rPr lang="ru-RU" sz="2800" dirty="0"/>
              <a:t>· рассылка печатных материалов </a:t>
            </a:r>
            <a:r>
              <a:rPr lang="ru-RU" sz="2800" b="1" dirty="0"/>
              <a:t>по </a:t>
            </a:r>
            <a:r>
              <a:rPr lang="ru-RU" sz="2800" b="1" dirty="0" smtClean="0"/>
              <a:t>почте</a:t>
            </a:r>
            <a:r>
              <a:rPr lang="ru-RU" sz="2800" dirty="0" smtClean="0"/>
              <a:t>; </a:t>
            </a:r>
            <a:endParaRPr lang="ru-RU" sz="2800" dirty="0"/>
          </a:p>
          <a:p>
            <a:r>
              <a:rPr lang="ru-RU" sz="2800" dirty="0"/>
              <a:t>· рассылка </a:t>
            </a:r>
            <a:r>
              <a:rPr lang="ru-RU" sz="2800" b="1" dirty="0"/>
              <a:t>аудио- видео- кассет и СD-ROM</a:t>
            </a:r>
            <a:r>
              <a:rPr lang="ru-RU" sz="2800" dirty="0"/>
              <a:t>; </a:t>
            </a:r>
          </a:p>
          <a:p>
            <a:r>
              <a:rPr lang="ru-RU" sz="2800" dirty="0"/>
              <a:t>· через </a:t>
            </a:r>
            <a:r>
              <a:rPr lang="ru-RU" sz="2800" b="1" dirty="0"/>
              <a:t>интерактивное ТВ </a:t>
            </a:r>
            <a:r>
              <a:rPr lang="ru-RU" sz="2800" dirty="0"/>
              <a:t>и видеоконференции; </a:t>
            </a:r>
          </a:p>
          <a:p>
            <a:r>
              <a:rPr lang="ru-RU" sz="2800" dirty="0"/>
              <a:t>· через </a:t>
            </a:r>
            <a:r>
              <a:rPr lang="ru-RU" sz="2800" b="1" dirty="0">
                <a:hlinkClick r:id="rId2" action="ppaction://hlinkfile"/>
              </a:rPr>
              <a:t>телеконференции</a:t>
            </a:r>
            <a:r>
              <a:rPr lang="ru-RU" sz="2800" b="1" dirty="0"/>
              <a:t>, </a:t>
            </a:r>
            <a:r>
              <a:rPr lang="ru-RU" sz="2800" b="1" dirty="0">
                <a:hlinkClick r:id="rId3" action="ppaction://hlinkfile"/>
              </a:rPr>
              <a:t>IRC, MOO, MUD </a:t>
            </a:r>
            <a:r>
              <a:rPr lang="ru-RU" sz="2800" dirty="0"/>
              <a:t>(на базе сети </a:t>
            </a:r>
            <a:r>
              <a:rPr lang="ru-RU" sz="2800" dirty="0" err="1"/>
              <a:t>Internet</a:t>
            </a:r>
            <a:r>
              <a:rPr lang="ru-RU" sz="2800" dirty="0"/>
              <a:t>); </a:t>
            </a:r>
          </a:p>
          <a:p>
            <a:r>
              <a:rPr lang="ru-RU" sz="2800" dirty="0"/>
              <a:t>· через </a:t>
            </a:r>
            <a:r>
              <a:rPr lang="ru-RU" sz="2800" b="1" dirty="0"/>
              <a:t>электронную почту и </a:t>
            </a:r>
            <a:r>
              <a:rPr lang="ru-RU" sz="2800" b="1" dirty="0">
                <a:hlinkClick r:id="rId4" action="ppaction://hlinkfile"/>
              </a:rPr>
              <a:t>листы рассылки </a:t>
            </a:r>
            <a:r>
              <a:rPr lang="ru-RU" sz="2800" dirty="0"/>
              <a:t>(на базе сети </a:t>
            </a:r>
            <a:r>
              <a:rPr lang="ru-RU" sz="2800" dirty="0" err="1"/>
              <a:t>Internet</a:t>
            </a:r>
            <a:r>
              <a:rPr lang="ru-RU" sz="2800" dirty="0"/>
              <a:t>); </a:t>
            </a:r>
          </a:p>
          <a:p>
            <a:r>
              <a:rPr lang="ru-RU" sz="2800" dirty="0"/>
              <a:t>· через </a:t>
            </a:r>
            <a:r>
              <a:rPr lang="ru-RU" sz="2800" b="1" dirty="0" smtClean="0">
                <a:hlinkClick r:id="rId5" action="ppaction://hlinkfile"/>
              </a:rPr>
              <a:t>WWW</a:t>
            </a:r>
            <a:endParaRPr lang="ru-RU" sz="2800" b="1" dirty="0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571612"/>
            <a:ext cx="1500184" cy="107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9DC4-2AFC-42B0-AB0F-EB3DC75F31A7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  ДОТ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2357431"/>
            <a:ext cx="40719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Синхронные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dirty="0"/>
              <a:t>интерактивное </a:t>
            </a:r>
            <a:r>
              <a:rPr lang="ru-RU" dirty="0" smtClean="0"/>
              <a:t>телевидение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видеоконференции 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компьютерные телеконференции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IRC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MUD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MOO</a:t>
            </a:r>
            <a:endParaRPr lang="ru-RU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29322" y="2285992"/>
            <a:ext cx="28575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Асинхронные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курсы </a:t>
            </a:r>
            <a:r>
              <a:rPr lang="ru-RU" dirty="0"/>
              <a:t>на основе печатных материалов, аудио/ видео </a:t>
            </a:r>
            <a:r>
              <a:rPr lang="ru-RU" dirty="0" smtClean="0"/>
              <a:t>кассетах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электронной почте WWW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hlinkClick r:id="rId2" action="ppaction://hlinkfile"/>
              </a:rPr>
              <a:t>FTP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1357298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/>
              <a:t>п</a:t>
            </a:r>
            <a:r>
              <a:rPr lang="ru-RU" sz="2800" b="1" u="sng" dirty="0" smtClean="0"/>
              <a:t>о способу получения  учебной информации:</a:t>
            </a:r>
            <a:endParaRPr lang="ru-RU" sz="2800" b="1" u="sng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71612"/>
            <a:ext cx="1500184" cy="107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3EF26-C6EC-42FC-B614-3AEC0F9B4726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357298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Интеграция очных и дистанционных форм обучения</a:t>
            </a:r>
            <a:endParaRPr lang="ru-RU" sz="2800" b="1" u="sng" dirty="0"/>
          </a:p>
        </p:txBody>
      </p:sp>
      <p:pic>
        <p:nvPicPr>
          <p:cNvPr id="143362" name="Picture 2" descr="C:\Documents and Settings\11.11.11\Рабочий стол\Дист.об. 31.10.12\model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6725755" cy="4429156"/>
          </a:xfrm>
          <a:prstGeom prst="rect">
            <a:avLst/>
          </a:prstGeom>
          <a:noFill/>
        </p:spPr>
      </p:pic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643050"/>
            <a:ext cx="1500166" cy="59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79F14-935E-4600-B761-6DD13C589C2A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357298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Сетевое обучение: дистанционные курсы</a:t>
            </a:r>
            <a:endParaRPr lang="ru-RU" sz="2800" b="1" dirty="0"/>
          </a:p>
        </p:txBody>
      </p:sp>
      <p:pic>
        <p:nvPicPr>
          <p:cNvPr id="144386" name="Picture 2" descr="C:\Documents and Settings\11.11.11\Рабочий стол\Дист.об. 31.10.12\model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85992"/>
            <a:ext cx="7258311" cy="3500462"/>
          </a:xfrm>
          <a:prstGeom prst="rect">
            <a:avLst/>
          </a:prstGeom>
          <a:noFill/>
        </p:spPr>
      </p:pic>
      <p:pic>
        <p:nvPicPr>
          <p:cNvPr id="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643050"/>
            <a:ext cx="1500166" cy="59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12EB-C975-4560-95D9-582258EFC8F1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357298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Сетевое обучение: кейс - технологии</a:t>
            </a:r>
            <a:endParaRPr lang="ru-RU" sz="2800" b="1" dirty="0"/>
          </a:p>
        </p:txBody>
      </p:sp>
      <p:pic>
        <p:nvPicPr>
          <p:cNvPr id="145410" name="Picture 2" descr="C:\Documents and Settings\11.11.11\Рабочий стол\Дист.об. 31.10.12\model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7151175" cy="3929090"/>
          </a:xfrm>
          <a:prstGeom prst="rect">
            <a:avLst/>
          </a:prstGeom>
          <a:noFill/>
        </p:spPr>
      </p:pic>
      <p:pic>
        <p:nvPicPr>
          <p:cNvPr id="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643050"/>
            <a:ext cx="1500166" cy="59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F802-3179-4F3B-A825-11E3076A7677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357298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и</a:t>
            </a:r>
            <a:r>
              <a:rPr lang="ru-RU" sz="2800" b="1" dirty="0" smtClean="0"/>
              <a:t>нтерактивное телевидение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500306"/>
            <a:ext cx="7429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Эта модель дистанционного обучения полностью имитирует очную форму. С ее помощью стены класса как бы раздвигаются, и аудитория расширяется за счет удаленных  </a:t>
            </a:r>
            <a:r>
              <a:rPr lang="ru-RU" dirty="0" smtClean="0"/>
              <a:t>учеников</a:t>
            </a:r>
            <a:r>
              <a:rPr lang="ru-RU" dirty="0"/>
              <a:t>, с которыми учитель и учащиеся могут вступать в контакт (по типу телемоста). Соответственно данная модель требует присутствия </a:t>
            </a:r>
            <a:r>
              <a:rPr lang="ru-RU" dirty="0" smtClean="0"/>
              <a:t>учеников </a:t>
            </a:r>
            <a:r>
              <a:rPr lang="ru-RU" dirty="0"/>
              <a:t>(как и в очной форме) в определенное время, в определенном месте.</a:t>
            </a:r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43050"/>
            <a:ext cx="1500166" cy="59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9D84-9C75-4F10-8FFF-D1158818B75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Системы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43050"/>
            <a:ext cx="1500166" cy="59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78D3-80B4-40BD-A848-7F3251FFBF57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4099" name="Picture 3" descr="C:\Documents and Settings\11.11.11\Рабочий стол\Дист.об. 31.10.12\прометей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1500175"/>
            <a:ext cx="3009801" cy="1857388"/>
          </a:xfrm>
          <a:prstGeom prst="rect">
            <a:avLst/>
          </a:prstGeom>
          <a:noFill/>
        </p:spPr>
      </p:pic>
      <p:pic>
        <p:nvPicPr>
          <p:cNvPr id="11" name="Picture 2" descr="C:\Documents and Settings\11.11.11\Рабочий стол\Дист.об. 31.10.12\км - школа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1428736"/>
            <a:ext cx="2928958" cy="1910190"/>
          </a:xfrm>
          <a:prstGeom prst="rect">
            <a:avLst/>
          </a:prstGeom>
          <a:noFill/>
        </p:spPr>
      </p:pic>
      <p:pic>
        <p:nvPicPr>
          <p:cNvPr id="12" name="Picture 3" descr="C:\Documents and Settings\11.11.11\Рабочий стол\Дист.об. 31.10.12\телешкола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43042" y="3786190"/>
            <a:ext cx="3107206" cy="2000264"/>
          </a:xfrm>
          <a:prstGeom prst="rect">
            <a:avLst/>
          </a:prstGeom>
          <a:noFill/>
        </p:spPr>
      </p:pic>
      <p:pic>
        <p:nvPicPr>
          <p:cNvPr id="4100" name="Picture 4" descr="C:\Documents and Settings\11.11.11\Рабочий стол\Дист.об. 31.10.12\мудл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14744" y="3143248"/>
            <a:ext cx="4869841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Moodle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84" cy="107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8960-3C3F-4648-84A8-5D8BD4A104DB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5122" name="Picture 2" descr="C:\Documents and Settings\11.11.11\Рабочий стол\Дист.об. 31.10.12\мудл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1285860"/>
            <a:ext cx="6041390" cy="3357586"/>
          </a:xfrm>
          <a:prstGeom prst="rect">
            <a:avLst/>
          </a:prstGeom>
          <a:noFill/>
        </p:spPr>
      </p:pic>
      <p:pic>
        <p:nvPicPr>
          <p:cNvPr id="5123" name="Picture 3" descr="C:\Documents and Settings\11.11.11\Рабочий стол\Дист.об. 31.10.12\мудл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4000504"/>
            <a:ext cx="4286280" cy="2122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571612"/>
            <a:ext cx="73581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Под </a:t>
            </a:r>
            <a:r>
              <a:rPr lang="ru-RU" sz="2800" b="1" dirty="0">
                <a:solidFill>
                  <a:srgbClr val="C00000"/>
                </a:solidFill>
              </a:rPr>
              <a:t>дистанционными образовательными технологиями </a:t>
            </a:r>
            <a:r>
              <a:rPr lang="ru-RU" sz="2800" dirty="0"/>
              <a:t>понимаются образовательные технологии, реализуемые, в основном, </a:t>
            </a:r>
            <a:r>
              <a:rPr lang="ru-RU" sz="2800" b="1" dirty="0">
                <a:solidFill>
                  <a:srgbClr val="C00000"/>
                </a:solidFill>
              </a:rPr>
              <a:t>с применением информационных и телекоммуникационных технологий </a:t>
            </a:r>
            <a:r>
              <a:rPr lang="ru-RU" sz="2800" dirty="0"/>
              <a:t>при </a:t>
            </a:r>
            <a:r>
              <a:rPr lang="ru-RU" sz="2800" dirty="0">
                <a:solidFill>
                  <a:srgbClr val="C00000"/>
                </a:solidFill>
              </a:rPr>
              <a:t>опосредованном</a:t>
            </a:r>
            <a:r>
              <a:rPr lang="ru-RU" sz="2800" dirty="0"/>
              <a:t> (на расстоянии), в том числе через сеть Интернет или </a:t>
            </a:r>
            <a:r>
              <a:rPr lang="ru-RU" sz="2800" dirty="0">
                <a:solidFill>
                  <a:srgbClr val="C00000"/>
                </a:solidFill>
              </a:rPr>
              <a:t>не полностью опосредованном</a:t>
            </a:r>
            <a:r>
              <a:rPr lang="ru-RU" sz="2800" dirty="0"/>
              <a:t> взаимодействии обучающегося и педагогического работника.</a:t>
            </a:r>
          </a:p>
        </p:txBody>
      </p:sp>
      <p:pic>
        <p:nvPicPr>
          <p:cNvPr id="11981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3214686"/>
            <a:ext cx="1395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Ст. 66</a:t>
            </a:r>
            <a:endParaRPr lang="ru-RU" sz="3600" b="1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748B-E730-4B4F-A253-B2C858D4E409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rcRect/>
          <a:stretch>
            <a:fillRect/>
          </a:stretch>
        </p:blipFill>
        <p:spPr bwMode="auto">
          <a:xfrm>
            <a:off x="1857356" y="1357298"/>
            <a:ext cx="6786610" cy="511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 ДО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71612"/>
            <a:ext cx="1500184" cy="107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714480" y="1214422"/>
            <a:ext cx="7429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/>
              <a:t>·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62E05-CC67-4993-91B1-A299E5B147C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928794" y="1571612"/>
            <a:ext cx="66437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- </a:t>
            </a:r>
            <a:r>
              <a:rPr lang="ru-RU" sz="2800" b="1" dirty="0" smtClean="0"/>
              <a:t>недостаточно разработанная </a:t>
            </a:r>
            <a:endParaRPr lang="en-US" sz="2800" b="1" dirty="0" smtClean="0"/>
          </a:p>
          <a:p>
            <a:r>
              <a:rPr lang="ru-RU" sz="2800" b="1" dirty="0" smtClean="0"/>
              <a:t>нормативно – правовая база </a:t>
            </a:r>
            <a:endParaRPr lang="ru-RU" sz="2800" dirty="0" smtClean="0"/>
          </a:p>
          <a:p>
            <a:endParaRPr lang="ru-RU" sz="2800" b="1" dirty="0" smtClean="0"/>
          </a:p>
          <a:p>
            <a:r>
              <a:rPr lang="en-US" sz="2800" b="1" dirty="0" smtClean="0"/>
              <a:t>- </a:t>
            </a:r>
            <a:r>
              <a:rPr lang="ru-RU" sz="2800" b="1" dirty="0" smtClean="0"/>
              <a:t>неготовность учителей использовать   дистанционные  технологии</a:t>
            </a:r>
            <a:endParaRPr lang="en-US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- проблема финансирования инновационной работы преподавателя по созданию электронного </a:t>
            </a:r>
            <a:r>
              <a:rPr lang="ru-RU" sz="2800" b="1" dirty="0" err="1" smtClean="0"/>
              <a:t>контента</a:t>
            </a:r>
            <a:r>
              <a:rPr lang="ru-RU" sz="2800" b="1" dirty="0" smtClean="0"/>
              <a:t>  </a:t>
            </a:r>
            <a:endParaRPr lang="en-US" sz="2800" b="1" dirty="0" smtClean="0"/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 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1500184" cy="107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62E05-CC67-4993-91B1-A299E5B147CF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pic>
        <p:nvPicPr>
          <p:cNvPr id="6146" name="Picture 2" descr="C:\Documents and Settings\11.11.11\Рабочий стол\Дист.об. 31.10.12\имц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428736"/>
            <a:ext cx="7440278" cy="4500594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13" name="Овал 12"/>
          <p:cNvSpPr/>
          <p:nvPr/>
        </p:nvSpPr>
        <p:spPr bwMode="auto">
          <a:xfrm>
            <a:off x="7072330" y="4071942"/>
            <a:ext cx="1714512" cy="500066"/>
          </a:xfrm>
          <a:prstGeom prst="ellipse">
            <a:avLst/>
          </a:prstGeom>
          <a:solidFill>
            <a:srgbClr val="002060">
              <a:alpha val="0"/>
            </a:srgbClr>
          </a:solidFill>
          <a:ln w="412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4" name="Picture 2" descr="C:\Documents and Settings\11.11.11\Рабочий стол\Дист.об. 31.10.12\до.jpg">
            <a:hlinkClick r:id="rId4" tooltip="Дистанционное обучение в городе Белово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66" y="1214422"/>
            <a:ext cx="5097938" cy="3214710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 bwMode="auto">
          <a:xfrm rot="10800000">
            <a:off x="6000760" y="3429000"/>
            <a:ext cx="1285884" cy="8572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0" y="214290"/>
            <a:ext cx="8976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Приглашаем к сотрудничеству!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1285860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Организации</a:t>
            </a:r>
            <a:r>
              <a:rPr lang="ru-RU" dirty="0"/>
              <a:t>, осуществляющие образовательную деятельность, вправе реализовывать </a:t>
            </a:r>
            <a:r>
              <a:rPr lang="ru-RU" b="1" dirty="0">
                <a:solidFill>
                  <a:srgbClr val="C00000"/>
                </a:solidFill>
              </a:rPr>
              <a:t>с использованием дистанционных образовательных технологий </a:t>
            </a:r>
            <a:r>
              <a:rPr lang="ru-RU" dirty="0"/>
              <a:t>общеобразовательные и профессиональные образовательные программы различных уровня и направленности</a:t>
            </a:r>
          </a:p>
        </p:txBody>
      </p:sp>
      <p:pic>
        <p:nvPicPr>
          <p:cNvPr id="11981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3214686"/>
            <a:ext cx="1395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Ст. 66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3441680"/>
            <a:ext cx="72152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dirty="0"/>
              <a:t>Соотношение </a:t>
            </a:r>
            <a:r>
              <a:rPr lang="ru-RU" b="1" dirty="0">
                <a:solidFill>
                  <a:srgbClr val="C00000"/>
                </a:solidFill>
              </a:rPr>
              <a:t>объема занятий с использованием дистанционных</a:t>
            </a:r>
            <a:r>
              <a:rPr lang="ru-RU" dirty="0"/>
              <a:t> образовательных технологий и путем непосредственного взаимодействия педагогического работника с обучающимся при реализации основной образовательной программы </a:t>
            </a:r>
            <a:r>
              <a:rPr lang="ru-RU" b="1" dirty="0">
                <a:solidFill>
                  <a:srgbClr val="C00000"/>
                </a:solidFill>
              </a:rPr>
              <a:t>определяется соответствующим федеральным государственным образовательным стандартом.</a:t>
            </a:r>
          </a:p>
          <a:p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FC21-B994-45D5-92D6-377CF1EE3AAB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1500174"/>
            <a:ext cx="72152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… использования </a:t>
            </a:r>
            <a:r>
              <a:rPr lang="ru-RU" dirty="0"/>
              <a:t>в образовательном процессе </a:t>
            </a:r>
            <a:r>
              <a:rPr lang="ru-RU" b="1" dirty="0">
                <a:solidFill>
                  <a:srgbClr val="C00000"/>
                </a:solidFill>
              </a:rPr>
              <a:t>современных образовательных технологий </a:t>
            </a:r>
            <a:r>
              <a:rPr lang="ru-RU" dirty="0" err="1"/>
              <a:t>деятельностного</a:t>
            </a:r>
            <a:r>
              <a:rPr lang="ru-RU" dirty="0"/>
              <a:t> типа; создание ИОС, которая  должна обеспечить эффективную деятельность обучающихся, в том числе возможность: </a:t>
            </a:r>
            <a:r>
              <a:rPr lang="ru-RU" b="1" dirty="0">
                <a:solidFill>
                  <a:srgbClr val="C00000"/>
                </a:solidFill>
              </a:rPr>
              <a:t>дистанционного взаимодействия всех участников образовательного процесса: </a:t>
            </a:r>
            <a:r>
              <a:rPr lang="ru-RU" dirty="0"/>
              <a:t>обучающихся, педагогических работников, администрации образовательного учреждения, родителей (законных представителей) обучающихся, методических служб, общественности, органов, осуществляющих управление в сфере </a:t>
            </a:r>
            <a:r>
              <a:rPr lang="ru-RU" dirty="0" smtClean="0"/>
              <a:t>образования...</a:t>
            </a:r>
            <a:endParaRPr lang="ru-RU" dirty="0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1500166" cy="22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0F0-28CC-4CE1-A093-42E5172EDBD8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1500174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/>
              <a:t>При реализации образовательных программ  независимо  от   </a:t>
            </a:r>
            <a:r>
              <a:rPr lang="ru-RU" dirty="0" smtClean="0"/>
              <a:t>форм  получения   </a:t>
            </a:r>
            <a:r>
              <a:rPr lang="ru-RU" dirty="0"/>
              <a:t>образования   могут   применяться   </a:t>
            </a:r>
            <a:r>
              <a:rPr lang="ru-RU" b="1" dirty="0">
                <a:solidFill>
                  <a:srgbClr val="C00000"/>
                </a:solidFill>
              </a:rPr>
              <a:t>электронное     обучение</a:t>
            </a:r>
            <a:r>
              <a:rPr lang="ru-RU" dirty="0"/>
              <a:t>,</a:t>
            </a:r>
          </a:p>
          <a:p>
            <a:r>
              <a:rPr lang="ru-RU" b="1" dirty="0">
                <a:solidFill>
                  <a:srgbClr val="C00000"/>
                </a:solidFill>
              </a:rPr>
              <a:t>дистанционные  образовательные  технологии  </a:t>
            </a:r>
            <a:r>
              <a:rPr lang="ru-RU" dirty="0"/>
              <a:t>в  порядке,     </a:t>
            </a:r>
            <a:r>
              <a:rPr lang="ru-RU" dirty="0" smtClean="0"/>
              <a:t>установленном  федеральным </a:t>
            </a:r>
            <a:r>
              <a:rPr lang="ru-RU" dirty="0"/>
              <a:t>органом исполнительной  власти,  осуществляющим  функции  </a:t>
            </a:r>
            <a:r>
              <a:rPr lang="ru-RU" dirty="0" smtClean="0"/>
              <a:t>по   выработке </a:t>
            </a:r>
            <a:r>
              <a:rPr lang="ru-RU" dirty="0"/>
              <a:t>государственной политики и нормативно-правовому регулированию в</a:t>
            </a:r>
          </a:p>
          <a:p>
            <a:r>
              <a:rPr lang="ru-RU" dirty="0"/>
              <a:t>сфере образования.</a:t>
            </a:r>
          </a:p>
          <a:p>
            <a:endParaRPr lang="ru-RU" dirty="0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488"/>
            <a:ext cx="1500166" cy="218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4071942"/>
            <a:ext cx="1127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Ст. 15</a:t>
            </a:r>
          </a:p>
          <a:p>
            <a:r>
              <a:rPr lang="ru-RU" sz="2800" b="1" dirty="0"/>
              <a:t>п</a:t>
            </a:r>
            <a:r>
              <a:rPr lang="ru-RU" sz="2800" b="1" dirty="0" smtClean="0"/>
              <a:t>.1.1.</a:t>
            </a:r>
            <a:endParaRPr lang="ru-RU" sz="2800" b="1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B3FD6-8413-4564-ADA5-541FDF3CBFD4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225689"/>
            <a:ext cx="4000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>
                <a:solidFill>
                  <a:srgbClr val="C00000"/>
                </a:solidFill>
              </a:rPr>
              <a:t>Под электронным обучением </a:t>
            </a:r>
            <a:r>
              <a:rPr lang="ru-RU" dirty="0"/>
              <a:t>понимается  организация </a:t>
            </a:r>
            <a:r>
              <a:rPr lang="ru-RU" dirty="0" smtClean="0"/>
              <a:t>образовательного</a:t>
            </a:r>
            <a:endParaRPr lang="ru-RU" dirty="0"/>
          </a:p>
          <a:p>
            <a:r>
              <a:rPr lang="ru-RU" dirty="0"/>
              <a:t>процесса с применением содержащейся </a:t>
            </a:r>
            <a:r>
              <a:rPr lang="ru-RU" b="1" dirty="0">
                <a:solidFill>
                  <a:srgbClr val="C00000"/>
                </a:solidFill>
              </a:rPr>
              <a:t>в базах данных</a:t>
            </a:r>
            <a:r>
              <a:rPr lang="ru-RU" dirty="0"/>
              <a:t>  и  используемой   </a:t>
            </a:r>
            <a:r>
              <a:rPr lang="ru-RU" dirty="0" smtClean="0"/>
              <a:t>при  реализации  </a:t>
            </a:r>
            <a:r>
              <a:rPr lang="ru-RU" dirty="0"/>
              <a:t>образовательных  программ  информации  и    обеспечивающих ее</a:t>
            </a:r>
          </a:p>
          <a:p>
            <a:r>
              <a:rPr lang="ru-RU" dirty="0" smtClean="0"/>
              <a:t>обработку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информационных  технологий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488"/>
            <a:ext cx="14747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4071942"/>
            <a:ext cx="1127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Ст. 15</a:t>
            </a:r>
          </a:p>
          <a:p>
            <a:r>
              <a:rPr lang="ru-RU" sz="2800" b="1" dirty="0"/>
              <a:t>п</a:t>
            </a:r>
            <a:r>
              <a:rPr lang="ru-RU" sz="2800" b="1" dirty="0" smtClean="0"/>
              <a:t>.1.1.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0662" y="1214422"/>
            <a:ext cx="3643338" cy="534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Под  </a:t>
            </a:r>
            <a:r>
              <a:rPr lang="ru-RU" b="1" dirty="0" smtClean="0">
                <a:solidFill>
                  <a:srgbClr val="C00000"/>
                </a:solidFill>
              </a:rPr>
              <a:t>ДОТ    </a:t>
            </a:r>
            <a:r>
              <a:rPr lang="ru-RU" dirty="0"/>
              <a:t>понимаются</a:t>
            </a:r>
          </a:p>
          <a:p>
            <a:r>
              <a:rPr lang="ru-RU" dirty="0"/>
              <a:t>образовательные  технологии,  реализуемые  в  основном  </a:t>
            </a:r>
            <a:r>
              <a:rPr lang="ru-RU" b="1" dirty="0">
                <a:solidFill>
                  <a:srgbClr val="C00000"/>
                </a:solidFill>
              </a:rPr>
              <a:t>с     применением</a:t>
            </a:r>
          </a:p>
          <a:p>
            <a:r>
              <a:rPr lang="ru-RU" b="1" dirty="0">
                <a:solidFill>
                  <a:srgbClr val="C00000"/>
                </a:solidFill>
              </a:rPr>
              <a:t>информационно-телекоммуникационных   сетей</a:t>
            </a:r>
            <a:r>
              <a:rPr lang="ru-RU" dirty="0"/>
              <a:t>   при       опосредованном </a:t>
            </a:r>
            <a:r>
              <a:rPr lang="ru-RU" dirty="0" smtClean="0"/>
              <a:t>взаимодействии </a:t>
            </a:r>
            <a:r>
              <a:rPr lang="ru-RU" dirty="0"/>
              <a:t>обучающихся и педагогических работников.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A418-E2A0-46EB-808E-0885D7FFAEA3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 обучение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214282" y="1500174"/>
            <a:ext cx="4929222" cy="264320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</a:rPr>
              <a:t>Дистанционное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</a:rPr>
              <a:t>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4572000" y="3714752"/>
            <a:ext cx="4214842" cy="2643206"/>
          </a:xfrm>
          <a:prstGeom prst="ellipse">
            <a:avLst/>
          </a:prstGeom>
          <a:solidFill>
            <a:schemeClr val="accent5">
              <a:lumMod val="20000"/>
              <a:lumOff val="80000"/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Электронно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latin typeface="Times New Roman" pitchFamily="18" charset="0"/>
              </a:rPr>
              <a:t>е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latin typeface="Times New Roman" pitchFamily="18" charset="0"/>
              </a:rPr>
              <a:t> обучение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latin typeface="Times New Roman" pitchFamily="18" charset="0"/>
            </a:endParaRPr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357298"/>
            <a:ext cx="2205042" cy="20168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357694"/>
            <a:ext cx="2357454" cy="191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D8A6-68F9-462D-90CF-E1D2DC542FCC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463 L 0.25452 0.15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7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014E-8 L -0.19097 -0.1711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Электронная ИОС</a:t>
            </a:r>
            <a:endParaRPr lang="ru-RU" sz="4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1500166" y="1500174"/>
            <a:ext cx="5715040" cy="1571636"/>
          </a:xfrm>
          <a:prstGeom prst="ellipse">
            <a:avLst/>
          </a:prstGeom>
          <a:solidFill>
            <a:schemeClr val="accent5">
              <a:lumMod val="20000"/>
              <a:lumOff val="8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</a:rPr>
              <a:t>Электронные  ресурсы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6286512" y="3500438"/>
            <a:ext cx="2500330" cy="2357454"/>
          </a:xfrm>
          <a:prstGeom prst="ellipse">
            <a:avLst/>
          </a:prstGeom>
          <a:solidFill>
            <a:schemeClr val="accent5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err="1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latin typeface="Times New Roman" pitchFamily="18" charset="0"/>
              </a:rPr>
              <a:t>Техноло-гические</a:t>
            </a:r>
            <a:endParaRPr kumimoji="0" lang="ru-RU" sz="2800" b="1" i="0" u="none" strike="noStrike" cap="none" normalizeH="0" dirty="0" smtClean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средства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latin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latin typeface="Times New Roman" pitchFamily="18" charset="0"/>
            </a:endParaRPr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357298"/>
            <a:ext cx="2205042" cy="20168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429132"/>
            <a:ext cx="2357454" cy="191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D8A6-68F9-462D-90CF-E1D2DC542FCC}" type="datetime1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9FF3-E500-4CF6-AA1F-1D1B51DAFF5E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МБОУ ДПО  (ПК)С ИМЦ города Белово, Иванова Г.А.</a:t>
            </a:r>
            <a:endParaRPr lang="ru-RU"/>
          </a:p>
        </p:txBody>
      </p:sp>
      <p:sp>
        <p:nvSpPr>
          <p:cNvPr id="12" name="Овал 11"/>
          <p:cNvSpPr/>
          <p:nvPr/>
        </p:nvSpPr>
        <p:spPr bwMode="auto">
          <a:xfrm>
            <a:off x="1928794" y="3714752"/>
            <a:ext cx="5072098" cy="1928826"/>
          </a:xfrm>
          <a:prstGeom prst="ellipse">
            <a:avLst/>
          </a:prstGeom>
          <a:solidFill>
            <a:schemeClr val="accent3">
              <a:lumMod val="75000"/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latin typeface="Times New Roman" pitchFamily="18" charset="0"/>
              </a:rPr>
              <a:t>Информационные и телекоммуникационные технологии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2143108" y="2285992"/>
            <a:ext cx="4572032" cy="1571636"/>
          </a:xfrm>
          <a:prstGeom prst="ellipse">
            <a:avLst/>
          </a:prstGeom>
          <a:solidFill>
            <a:schemeClr val="accent5">
              <a:lumMod val="20000"/>
              <a:lumOff val="8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</a:rPr>
              <a:t>Информационные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66"/>
                </a:solidFill>
              </a:rPr>
              <a:t>Образовательные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01140834">
  <a:themeElements>
    <a:clrScheme name="Другая 20">
      <a:dk1>
        <a:srgbClr val="080808"/>
      </a:dk1>
      <a:lt1>
        <a:srgbClr val="7AA6B0"/>
      </a:lt1>
      <a:dk2>
        <a:srgbClr val="000000"/>
      </a:dk2>
      <a:lt2>
        <a:srgbClr val="080808"/>
      </a:lt2>
      <a:accent1>
        <a:srgbClr val="917AA4"/>
      </a:accent1>
      <a:accent2>
        <a:srgbClr val="76669A"/>
      </a:accent2>
      <a:accent3>
        <a:srgbClr val="BED0D4"/>
      </a:accent3>
      <a:accent4>
        <a:srgbClr val="060606"/>
      </a:accent4>
      <a:accent5>
        <a:srgbClr val="C7BECF"/>
      </a:accent5>
      <a:accent6>
        <a:srgbClr val="6A5C8B"/>
      </a:accent6>
      <a:hlink>
        <a:srgbClr val="352D45"/>
      </a:hlink>
      <a:folHlink>
        <a:srgbClr val="0C262A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80808"/>
        </a:dk1>
        <a:lt1>
          <a:srgbClr val="7AA6B0"/>
        </a:lt1>
        <a:dk2>
          <a:srgbClr val="000000"/>
        </a:dk2>
        <a:lt2>
          <a:srgbClr val="080808"/>
        </a:lt2>
        <a:accent1>
          <a:srgbClr val="917AA4"/>
        </a:accent1>
        <a:accent2>
          <a:srgbClr val="76669A"/>
        </a:accent2>
        <a:accent3>
          <a:srgbClr val="BED0D4"/>
        </a:accent3>
        <a:accent4>
          <a:srgbClr val="060606"/>
        </a:accent4>
        <a:accent5>
          <a:srgbClr val="C7BECF"/>
        </a:accent5>
        <a:accent6>
          <a:srgbClr val="6A5C8B"/>
        </a:accent6>
        <a:hlink>
          <a:srgbClr val="377B89"/>
        </a:hlink>
        <a:folHlink>
          <a:srgbClr val="1A4E5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01140834</Template>
  <TotalTime>468</TotalTime>
  <Words>1367</Words>
  <Application>Microsoft Office PowerPoint</Application>
  <PresentationFormat>Экран (4:3)</PresentationFormat>
  <Paragraphs>257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01140834</vt:lpstr>
      <vt:lpstr>Дистанционное обучение</vt:lpstr>
      <vt:lpstr>Формы обучения</vt:lpstr>
      <vt:lpstr>Дистанционное  обучение</vt:lpstr>
      <vt:lpstr>Дистанционное  обучение</vt:lpstr>
      <vt:lpstr>Дистанционное  обучение</vt:lpstr>
      <vt:lpstr>Дистанционное  обучение</vt:lpstr>
      <vt:lpstr>Дистанционное  обучение</vt:lpstr>
      <vt:lpstr>Дистанционное  обучение</vt:lpstr>
      <vt:lpstr>Электронная ИОС</vt:lpstr>
      <vt:lpstr>Дистанционное  обучение</vt:lpstr>
      <vt:lpstr>Дистанционное  обучение</vt:lpstr>
      <vt:lpstr>Дистанционное  обучение</vt:lpstr>
      <vt:lpstr>Направления ДО</vt:lpstr>
      <vt:lpstr>Направления ДО</vt:lpstr>
      <vt:lpstr>Направления ДО</vt:lpstr>
      <vt:lpstr>Вопросы  ДО</vt:lpstr>
      <vt:lpstr>Опыт   ДО</vt:lpstr>
      <vt:lpstr>Дистанционное обучение</vt:lpstr>
      <vt:lpstr>Принципы ДО</vt:lpstr>
      <vt:lpstr> Соотношение средств  ДО</vt:lpstr>
      <vt:lpstr>Средства   ДОТ</vt:lpstr>
      <vt:lpstr>Формы    ДОТ</vt:lpstr>
      <vt:lpstr>Формы    ДОТ</vt:lpstr>
      <vt:lpstr>Модели ДО</vt:lpstr>
      <vt:lpstr>Модели ДО</vt:lpstr>
      <vt:lpstr>Модели ДО</vt:lpstr>
      <vt:lpstr>Модели ДО</vt:lpstr>
      <vt:lpstr>Системы ДО</vt:lpstr>
      <vt:lpstr>Moodle</vt:lpstr>
      <vt:lpstr>Проблемы  ДО</vt:lpstr>
      <vt:lpstr>Дистанционное обучение </vt:lpstr>
    </vt:vector>
  </TitlesOfParts>
  <Manager/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обучение</dc:title>
  <dc:subject/>
  <dc:creator>name</dc:creator>
  <cp:keywords/>
  <dc:description/>
  <cp:lastModifiedBy>name</cp:lastModifiedBy>
  <cp:revision>7</cp:revision>
  <dcterms:created xsi:type="dcterms:W3CDTF">2012-10-29T23:55:33Z</dcterms:created>
  <dcterms:modified xsi:type="dcterms:W3CDTF">2012-11-01T00:17:22Z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TC011408341049</vt:lpwstr>
  </property>
</Properties>
</file>